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86" r:id="rId6"/>
    <p:sldId id="282" r:id="rId7"/>
    <p:sldId id="287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3" r:id="rId17"/>
    <p:sldId id="288" r:id="rId18"/>
    <p:sldId id="274" r:id="rId19"/>
    <p:sldId id="277" r:id="rId20"/>
    <p:sldId id="284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92" autoAdjust="0"/>
  </p:normalViewPr>
  <p:slideViewPr>
    <p:cSldViewPr>
      <p:cViewPr varScale="1">
        <p:scale>
          <a:sx n="76" d="100"/>
          <a:sy n="76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944EF-3FDB-40D9-91BB-B14AC45BBA22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01D73-C51E-4F66-B5E0-3B78562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3E644-AD30-4573-B2FA-D19A0AFD3DE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3DAF6-80BD-4B4B-B07D-D5B0C2BAD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0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continence depends several factors, mental function, stool volume and consistency,</a:t>
            </a:r>
            <a:r>
              <a:rPr lang="en-US" baseline="0" dirty="0" smtClean="0"/>
              <a:t> </a:t>
            </a:r>
            <a:r>
              <a:rPr lang="en-US" dirty="0" smtClean="0"/>
              <a:t>colonic transit, rectal </a:t>
            </a:r>
            <a:r>
              <a:rPr lang="en-US" dirty="0" err="1" smtClean="0"/>
              <a:t>distensibility</a:t>
            </a:r>
            <a:r>
              <a:rPr lang="en-US" dirty="0" smtClean="0"/>
              <a:t>, anal sphincter function, </a:t>
            </a:r>
            <a:r>
              <a:rPr lang="en-US" dirty="0" err="1" smtClean="0"/>
              <a:t>anorectal</a:t>
            </a:r>
            <a:r>
              <a:rPr lang="en-US" dirty="0" smtClean="0"/>
              <a:t> sensation, </a:t>
            </a:r>
            <a:r>
              <a:rPr lang="en-US" dirty="0" err="1" smtClean="0"/>
              <a:t>anorectal</a:t>
            </a:r>
            <a:r>
              <a:rPr lang="en-US" dirty="0" smtClean="0"/>
              <a:t> reflexes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DAF6-80BD-4B4B-B07D-D5B0C2BAD7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5.6% in general outpatients, 15.9% in </a:t>
            </a:r>
            <a:r>
              <a:rPr lang="en-US" dirty="0" err="1" smtClean="0"/>
              <a:t>urogynecology</a:t>
            </a:r>
            <a:r>
              <a:rPr lang="en-US" dirty="0" smtClean="0"/>
              <a:t> patients</a:t>
            </a:r>
          </a:p>
          <a:p>
            <a:r>
              <a:rPr lang="en-US" dirty="0" smtClean="0"/>
              <a:t>A disproportionate fraction of 45–50% of affected individuals have severe physical and/or mental disabilities.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DAF6-80BD-4B4B-B07D-D5B0C2BAD7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Stimulant</a:t>
            </a:r>
            <a:r>
              <a:rPr lang="en-US" baseline="0" dirty="0" smtClean="0"/>
              <a:t> cathartics – </a:t>
            </a:r>
            <a:r>
              <a:rPr lang="en-US" baseline="0" dirty="0" err="1" smtClean="0"/>
              <a:t>senna</a:t>
            </a:r>
            <a:r>
              <a:rPr lang="en-US" baseline="0" dirty="0" smtClean="0"/>
              <a:t>, cascara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DAF6-80BD-4B4B-B07D-D5B0C2BAD7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Burns</a:t>
            </a:r>
            <a:r>
              <a:rPr lang="en-US" baseline="0" dirty="0" smtClean="0"/>
              <a:t> no bridges, well tolerated, minimal side effects, outpatient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3DAF6-80BD-4B4B-B07D-D5B0C2BAD7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9CA864-736A-4F40-BB51-05932800625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E6722F-5FD5-4F46-A7FF-D5031D9147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C:\Users\ducvo1\AppData\Local\Microsoft\Windows\Temporary Internet Files\Content.Outlook\MEPJ7QO1\NWSSLogo_noLLP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12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086600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FF00"/>
                </a:solidFill>
              </a:rPr>
              <a:t>Fecal Incontinence</a:t>
            </a:r>
            <a:br>
              <a:rPr lang="en-US" sz="5400" cap="none" dirty="0" smtClean="0">
                <a:solidFill>
                  <a:srgbClr val="FFFF00"/>
                </a:solidFill>
              </a:rPr>
            </a:br>
            <a:r>
              <a:rPr lang="en-US" sz="5400" cap="none" dirty="0" smtClean="0">
                <a:solidFill>
                  <a:srgbClr val="FFFF00"/>
                </a:solidFill>
              </a:rPr>
              <a:t>New Surgical Options</a:t>
            </a:r>
            <a:endParaRPr lang="en-US" sz="5400" cap="none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6480048" cy="1752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Duc</a:t>
            </a:r>
            <a:r>
              <a:rPr lang="en-US" sz="2800" dirty="0" smtClean="0"/>
              <a:t> M. Vo, MD</a:t>
            </a:r>
          </a:p>
          <a:p>
            <a:r>
              <a:rPr lang="en-US" sz="2800" dirty="0" smtClean="0"/>
              <a:t>Northwest Surgical Specialists</a:t>
            </a:r>
            <a:endParaRPr lang="en-US" sz="2800" dirty="0"/>
          </a:p>
        </p:txBody>
      </p:sp>
      <p:pic>
        <p:nvPicPr>
          <p:cNvPr id="1026" name="Picture 2" descr="C:\Users\ducvo1\AppData\Local\Microsoft\Windows\Temporary Internet Files\Content.Outlook\MEPJ7QO1\NWSSLogo_noLL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Bowel management program</a:t>
            </a:r>
          </a:p>
          <a:p>
            <a:pPr lvl="1"/>
            <a:r>
              <a:rPr lang="en-US" dirty="0" smtClean="0"/>
              <a:t>maintaining optimal fecal consistency, stimulating peristalsis, and controlling the time of evacuation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Fiber (25-30 grams/day)</a:t>
            </a:r>
          </a:p>
          <a:p>
            <a:r>
              <a:rPr lang="en-US" dirty="0" smtClean="0"/>
              <a:t>Stool softeners, constipating medications, laxative, or even stimulant cathartics</a:t>
            </a:r>
          </a:p>
          <a:p>
            <a:r>
              <a:rPr lang="en-US" dirty="0" smtClean="0"/>
              <a:t>Pelvic floor physical therapy-biofeedback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Sphincteroplasty</a:t>
            </a:r>
            <a:endParaRPr lang="en-US" dirty="0" smtClean="0"/>
          </a:p>
          <a:p>
            <a:r>
              <a:rPr lang="en-US" dirty="0" err="1" smtClean="0"/>
              <a:t>Solesta</a:t>
            </a:r>
            <a:endParaRPr lang="en-US" dirty="0" smtClean="0"/>
          </a:p>
          <a:p>
            <a:r>
              <a:rPr lang="en-US" dirty="0" smtClean="0"/>
              <a:t>Sacral Nerve Stimulation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Sphincteroplasty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6542975" cy="422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66800" y="609600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Fang et al, DCR 1984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after </a:t>
            </a:r>
            <a:r>
              <a:rPr lang="en-US" dirty="0" err="1" smtClean="0"/>
              <a:t>Sphincteroplasty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70-80 % success</a:t>
            </a:r>
          </a:p>
          <a:p>
            <a:r>
              <a:rPr lang="en-US" dirty="0" smtClean="0"/>
              <a:t>60% acceptable to excellent 5 year outcomes</a:t>
            </a:r>
          </a:p>
          <a:p>
            <a:r>
              <a:rPr lang="en-US" dirty="0" smtClean="0"/>
              <a:t>50% at 10 years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Gutierrez et al, DCR 2004</a:t>
            </a:r>
          </a:p>
          <a:p>
            <a:r>
              <a:rPr lang="en-US" dirty="0" err="1" smtClean="0"/>
              <a:t>Oom</a:t>
            </a:r>
            <a:r>
              <a:rPr lang="en-US" dirty="0" smtClean="0"/>
              <a:t> et al, DCR 2009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5257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FDA approved in 2011</a:t>
            </a:r>
          </a:p>
          <a:p>
            <a:r>
              <a:rPr lang="en-US" dirty="0" smtClean="0"/>
              <a:t>biocompatible bulking agent in an </a:t>
            </a:r>
            <a:r>
              <a:rPr lang="en-US" dirty="0" err="1" smtClean="0"/>
              <a:t>injectable</a:t>
            </a:r>
            <a:r>
              <a:rPr lang="en-US" dirty="0" smtClean="0"/>
              <a:t> gel</a:t>
            </a:r>
          </a:p>
          <a:p>
            <a:pPr lvl="1"/>
            <a:r>
              <a:rPr lang="en-US" dirty="0" err="1" smtClean="0"/>
              <a:t>dextranomer</a:t>
            </a:r>
            <a:r>
              <a:rPr lang="en-US" dirty="0" smtClean="0"/>
              <a:t> microspheres in stabilized </a:t>
            </a:r>
            <a:r>
              <a:rPr lang="en-US" dirty="0" err="1" smtClean="0"/>
              <a:t>hyaluronic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4 injections in the submucosal layer of the anal canal</a:t>
            </a:r>
            <a:endParaRPr lang="en-US" dirty="0"/>
          </a:p>
        </p:txBody>
      </p:sp>
      <p:pic>
        <p:nvPicPr>
          <p:cNvPr id="4" name="Picture 8" descr="http://www.gastroendonews.com/aimages/2011/GEN0911_054_graphic_c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0"/>
            <a:ext cx="4191000" cy="1522730"/>
          </a:xfrm>
          <a:prstGeom prst="rect">
            <a:avLst/>
          </a:prstGeom>
          <a:noFill/>
        </p:spPr>
      </p:pic>
      <p:pic>
        <p:nvPicPr>
          <p:cNvPr id="5" name="Picture 2" descr="http://cdn.salix.com/solestainfo/images/content/solesta-dextranomer-gel-inje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693446"/>
            <a:ext cx="3886200" cy="3621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Solesta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sham controlled trial</a:t>
            </a:r>
          </a:p>
          <a:p>
            <a:r>
              <a:rPr lang="en-US" dirty="0" smtClean="0"/>
              <a:t>206 pts (2:1)</a:t>
            </a:r>
          </a:p>
          <a:p>
            <a:r>
              <a:rPr lang="en-US" dirty="0" smtClean="0"/>
              <a:t>52% noted improvement in symptoms (&gt;50% improvement) at 6 and 12months</a:t>
            </a:r>
          </a:p>
          <a:p>
            <a:pPr lvl="1"/>
            <a:r>
              <a:rPr lang="en-US" dirty="0" smtClean="0"/>
              <a:t>Compared to 31% in sham group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562600"/>
            <a:ext cx="2574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Graff et al, Lancet 2011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Sacral Nerve Stimulation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Implantable system sends electrical pulses near the 3</a:t>
            </a:r>
            <a:r>
              <a:rPr lang="en-US" baseline="30000" dirty="0" smtClean="0"/>
              <a:t>rd</a:t>
            </a:r>
            <a:r>
              <a:rPr lang="en-US" dirty="0" smtClean="0"/>
              <a:t> sacral nerve to modulate the neural activity </a:t>
            </a:r>
          </a:p>
          <a:p>
            <a:r>
              <a:rPr lang="en-US" dirty="0"/>
              <a:t>I</a:t>
            </a:r>
            <a:r>
              <a:rPr lang="en-US" dirty="0" smtClean="0"/>
              <a:t>nfluences the behavior of the pelvic floor, lower urinary track, urinary and anal sphincters, and colon.</a:t>
            </a:r>
          </a:p>
          <a:p>
            <a:r>
              <a:rPr lang="en-US" dirty="0" smtClean="0"/>
              <a:t>FDA approve in 2011</a:t>
            </a:r>
          </a:p>
        </p:txBody>
      </p:sp>
      <p:pic>
        <p:nvPicPr>
          <p:cNvPr id="4" name="Picture 6" descr="http://www.austinurogynecology.com/news/wp-content/themes/news/images/austine/interstim-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1182" y="4191001"/>
            <a:ext cx="3262818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Interstim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3-7 days test phase</a:t>
            </a:r>
          </a:p>
          <a:p>
            <a:r>
              <a:rPr lang="en-US" dirty="0" smtClean="0"/>
              <a:t>Partial implant</a:t>
            </a:r>
          </a:p>
          <a:p>
            <a:r>
              <a:rPr lang="en-US" dirty="0" smtClean="0"/>
              <a:t>Full implant</a:t>
            </a:r>
          </a:p>
          <a:p>
            <a:endParaRPr lang="en-US" dirty="0"/>
          </a:p>
        </p:txBody>
      </p:sp>
      <p:pic>
        <p:nvPicPr>
          <p:cNvPr id="4" name="Picture 2" descr="http://urologynorthwest.com/wp-content/uploads/2011/07/interst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886200" cy="3950970"/>
          </a:xfrm>
          <a:prstGeom prst="rect">
            <a:avLst/>
          </a:prstGeom>
          <a:noFill/>
        </p:spPr>
      </p:pic>
      <p:pic>
        <p:nvPicPr>
          <p:cNvPr id="5" name="Picture 4" descr="http://www.neourology.com/images/interst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14800"/>
            <a:ext cx="834886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Sacral Nerve Stimulation </a:t>
            </a:r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review 41-75% complete fecal continence, 75-100% improvement of episodes of incontinence</a:t>
            </a:r>
          </a:p>
          <a:p>
            <a:r>
              <a:rPr lang="en-US" dirty="0" smtClean="0"/>
              <a:t>5 year follow up of 67 patients, &gt; 50% improvement in 89%, and 36%  complete continence, 35% required revision, replacement, or </a:t>
            </a:r>
            <a:r>
              <a:rPr lang="en-US" dirty="0" err="1" smtClean="0"/>
              <a:t>explant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638800"/>
            <a:ext cx="3005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Jarrett et al, Br J </a:t>
            </a:r>
            <a:r>
              <a:rPr lang="en-US" dirty="0" err="1" smtClean="0"/>
              <a:t>Surg</a:t>
            </a:r>
            <a:r>
              <a:rPr lang="en-US" dirty="0" smtClean="0"/>
              <a:t> 2004</a:t>
            </a:r>
          </a:p>
          <a:p>
            <a:r>
              <a:rPr lang="en-US" dirty="0" err="1" smtClean="0"/>
              <a:t>Tull</a:t>
            </a:r>
            <a:r>
              <a:rPr lang="en-US" dirty="0" smtClean="0"/>
              <a:t> et al, DCR 2013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 associated conditions</a:t>
            </a:r>
          </a:p>
          <a:p>
            <a:r>
              <a:rPr lang="en-US" dirty="0" smtClean="0"/>
              <a:t>Sphincter Injury- </a:t>
            </a:r>
            <a:r>
              <a:rPr lang="en-US" dirty="0" err="1" smtClean="0"/>
              <a:t>sphincteroplasty</a:t>
            </a:r>
            <a:endParaRPr lang="en-US" dirty="0" smtClean="0"/>
          </a:p>
          <a:p>
            <a:r>
              <a:rPr lang="en-US" dirty="0" smtClean="0"/>
              <a:t>Conservative management</a:t>
            </a:r>
          </a:p>
          <a:p>
            <a:pPr lvl="1"/>
            <a:r>
              <a:rPr lang="en-US" dirty="0" smtClean="0"/>
              <a:t>Bowel regimen, biofeedback</a:t>
            </a:r>
          </a:p>
          <a:p>
            <a:r>
              <a:rPr lang="en-US" dirty="0" smtClean="0"/>
              <a:t>Mildly patulous anus- </a:t>
            </a:r>
            <a:r>
              <a:rPr lang="en-US" dirty="0" err="1" smtClean="0"/>
              <a:t>Solesta</a:t>
            </a:r>
            <a:endParaRPr lang="en-US" dirty="0" smtClean="0"/>
          </a:p>
          <a:p>
            <a:r>
              <a:rPr lang="en-US" dirty="0" smtClean="0"/>
              <a:t>Poor sphincter function- Sacral Nerve Stimulator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/>
          <a:lstStyle/>
          <a:p>
            <a:r>
              <a:rPr lang="en-US" dirty="0" smtClean="0"/>
              <a:t>Awareness of the prevalence of fecal incontinence</a:t>
            </a:r>
          </a:p>
          <a:p>
            <a:r>
              <a:rPr lang="en-US" dirty="0" smtClean="0"/>
              <a:t>Screening is important</a:t>
            </a:r>
          </a:p>
          <a:p>
            <a:r>
              <a:rPr lang="en-US" dirty="0" smtClean="0"/>
              <a:t>Fecal incontinence is treatable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more information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Duc </a:t>
            </a:r>
            <a:r>
              <a:rPr lang="en-US" smtClean="0"/>
              <a:t>M. Vo</a:t>
            </a:r>
            <a:r>
              <a:rPr lang="en-US" dirty="0" smtClean="0"/>
              <a:t>, MD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Northwest </a:t>
            </a:r>
            <a:r>
              <a:rPr lang="en-US" dirty="0"/>
              <a:t>Surgical Specialists</a:t>
            </a:r>
          </a:p>
          <a:p>
            <a:pPr algn="ctr"/>
            <a:r>
              <a:rPr lang="en-US" dirty="0" smtClean="0"/>
              <a:t>3355 </a:t>
            </a:r>
            <a:r>
              <a:rPr lang="en-US" dirty="0" err="1"/>
              <a:t>Riverbend</a:t>
            </a:r>
            <a:r>
              <a:rPr lang="en-US" dirty="0"/>
              <a:t> Dr.</a:t>
            </a:r>
          </a:p>
          <a:p>
            <a:pPr algn="ctr"/>
            <a:r>
              <a:rPr lang="en-US" dirty="0"/>
              <a:t>Suite 300</a:t>
            </a:r>
          </a:p>
          <a:p>
            <a:pPr algn="ctr"/>
            <a:r>
              <a:rPr lang="en-US" dirty="0"/>
              <a:t>Springfield, OR 97477</a:t>
            </a:r>
          </a:p>
          <a:p>
            <a:pPr algn="ctr"/>
            <a:r>
              <a:rPr lang="en-US" dirty="0" smtClean="0"/>
              <a:t>541-868-9303</a:t>
            </a:r>
          </a:p>
          <a:p>
            <a:pPr algn="ctr"/>
            <a:r>
              <a:rPr lang="en-US" i="1" dirty="0"/>
              <a:t>www.</a:t>
            </a:r>
            <a:r>
              <a:rPr lang="en-US" b="1" i="1" dirty="0"/>
              <a:t>nwsurgicalspecialists</a:t>
            </a:r>
            <a:r>
              <a:rPr lang="en-US" i="1" dirty="0"/>
              <a:t>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5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Etiologies</a:t>
            </a:r>
          </a:p>
          <a:p>
            <a:r>
              <a:rPr lang="en-US" dirty="0" smtClean="0"/>
              <a:t>Exam findings</a:t>
            </a:r>
          </a:p>
          <a:p>
            <a:r>
              <a:rPr lang="en-US" dirty="0" smtClean="0"/>
              <a:t>Additional testing</a:t>
            </a:r>
          </a:p>
          <a:p>
            <a:r>
              <a:rPr lang="en-US" dirty="0" smtClean="0"/>
              <a:t>Medical management</a:t>
            </a:r>
          </a:p>
          <a:p>
            <a:r>
              <a:rPr lang="en-US" dirty="0" smtClean="0"/>
              <a:t>Surgical options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fecal </a:t>
            </a:r>
            <a:r>
              <a:rPr lang="en-US" dirty="0" smtClean="0"/>
              <a:t>incontinence?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Recurrent inability to voluntarily control the passage of bowel contents through the anal canal</a:t>
            </a:r>
          </a:p>
          <a:p>
            <a:endParaRPr lang="en-US" dirty="0" smtClean="0"/>
          </a:p>
          <a:p>
            <a:r>
              <a:rPr lang="en-US" dirty="0" smtClean="0"/>
              <a:t>Partial Incontinence</a:t>
            </a:r>
          </a:p>
          <a:p>
            <a:pPr lvl="1"/>
            <a:r>
              <a:rPr lang="en-US" dirty="0" smtClean="0"/>
              <a:t>smearing, soiling, uncontrolled flatus</a:t>
            </a:r>
          </a:p>
          <a:p>
            <a:r>
              <a:rPr lang="en-US" dirty="0" smtClean="0"/>
              <a:t>Complete Incontinence</a:t>
            </a:r>
          </a:p>
          <a:p>
            <a:pPr lvl="1"/>
            <a:r>
              <a:rPr lang="en-US" dirty="0" smtClean="0"/>
              <a:t>passage of feces without the patient's knowledge, or without voluntary contraction, or both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Trauma</a:t>
            </a:r>
          </a:p>
          <a:p>
            <a:pPr lvl="1"/>
            <a:r>
              <a:rPr lang="en-US" dirty="0" smtClean="0"/>
              <a:t>Surgical (e.g., </a:t>
            </a:r>
            <a:r>
              <a:rPr lang="en-US" dirty="0" err="1" smtClean="0"/>
              <a:t>fistulectomy</a:t>
            </a:r>
            <a:r>
              <a:rPr lang="en-US" dirty="0" smtClean="0"/>
              <a:t>, </a:t>
            </a:r>
            <a:r>
              <a:rPr lang="en-US" dirty="0" err="1" smtClean="0"/>
              <a:t>fistulotomy</a:t>
            </a:r>
            <a:r>
              <a:rPr lang="en-US" dirty="0" smtClean="0"/>
              <a:t>, </a:t>
            </a:r>
            <a:r>
              <a:rPr lang="en-US" dirty="0" err="1" smtClean="0"/>
              <a:t>hemorrhoidectomy</a:t>
            </a:r>
            <a:r>
              <a:rPr lang="en-US" dirty="0" smtClean="0"/>
              <a:t>, </a:t>
            </a:r>
            <a:r>
              <a:rPr lang="en-US" dirty="0" err="1" smtClean="0"/>
              <a:t>sphincterotomy</a:t>
            </a:r>
            <a:r>
              <a:rPr lang="en-US" dirty="0" smtClean="0"/>
              <a:t>, sphincter stretch, pull-through operations, low </a:t>
            </a:r>
            <a:r>
              <a:rPr lang="en-US" dirty="0" err="1" smtClean="0"/>
              <a:t>anastomoses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Obstetric</a:t>
            </a:r>
          </a:p>
          <a:p>
            <a:pPr lvl="1"/>
            <a:r>
              <a:rPr lang="en-US" dirty="0" smtClean="0"/>
              <a:t>Accidental (e.g., penetrating or avulsion injury, social injury)</a:t>
            </a:r>
          </a:p>
          <a:p>
            <a:r>
              <a:rPr lang="en-US" dirty="0" smtClean="0"/>
              <a:t>Colorectal disease</a:t>
            </a:r>
          </a:p>
          <a:p>
            <a:pPr lvl="1"/>
            <a:r>
              <a:rPr lang="en-US" dirty="0" smtClean="0"/>
              <a:t>hemorrhoids, rectal </a:t>
            </a:r>
            <a:r>
              <a:rPr lang="en-US" dirty="0" err="1" smtClean="0"/>
              <a:t>prolapse</a:t>
            </a:r>
            <a:r>
              <a:rPr lang="en-US" dirty="0" smtClean="0"/>
              <a:t>, inflammatory bowel disease, malignant tumors, radiation</a:t>
            </a:r>
          </a:p>
          <a:p>
            <a:r>
              <a:rPr lang="en-US" dirty="0" smtClean="0"/>
              <a:t>Congenital anomaly</a:t>
            </a:r>
          </a:p>
          <a:p>
            <a:pPr lvl="1"/>
            <a:r>
              <a:rPr lang="en-US" dirty="0" err="1" smtClean="0"/>
              <a:t>spina</a:t>
            </a:r>
            <a:r>
              <a:rPr lang="en-US" dirty="0" smtClean="0"/>
              <a:t> bifida, </a:t>
            </a:r>
            <a:r>
              <a:rPr lang="en-US" dirty="0" err="1" smtClean="0"/>
              <a:t>myelomeningocele</a:t>
            </a:r>
            <a:r>
              <a:rPr lang="en-US" dirty="0" smtClean="0"/>
              <a:t>, imperforate anus, </a:t>
            </a:r>
            <a:r>
              <a:rPr lang="en-US" dirty="0" err="1" smtClean="0"/>
              <a:t>Hirschsprung's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Neurologic disease</a:t>
            </a:r>
          </a:p>
          <a:p>
            <a:pPr lvl="1"/>
            <a:r>
              <a:rPr lang="en-US" dirty="0" smtClean="0"/>
              <a:t>Cerebral (e.g., tumor, vascular accident, dementia, trauma)</a:t>
            </a:r>
          </a:p>
          <a:p>
            <a:pPr lvl="1"/>
            <a:r>
              <a:rPr lang="en-US" dirty="0" smtClean="0"/>
              <a:t>Spinal</a:t>
            </a:r>
          </a:p>
          <a:p>
            <a:pPr lvl="1"/>
            <a:r>
              <a:rPr lang="en-US" dirty="0" smtClean="0"/>
              <a:t>Peripheral (e.g., diabetes mellitus, multiple sclerosis, </a:t>
            </a:r>
            <a:r>
              <a:rPr lang="en-US" dirty="0" err="1" smtClean="0"/>
              <a:t>pudendal</a:t>
            </a:r>
            <a:r>
              <a:rPr lang="en-US" dirty="0" smtClean="0"/>
              <a:t> nerve injury)</a:t>
            </a:r>
          </a:p>
          <a:p>
            <a:r>
              <a:rPr lang="en-US" dirty="0" smtClean="0"/>
              <a:t>Miscellaneous conditions</a:t>
            </a:r>
          </a:p>
          <a:p>
            <a:pPr lvl="1"/>
            <a:r>
              <a:rPr lang="en-US" dirty="0" smtClean="0"/>
              <a:t>Laxative abuse, Diarrheal conditions, Fecal impaction, </a:t>
            </a:r>
            <a:r>
              <a:rPr lang="en-US" dirty="0" err="1" smtClean="0"/>
              <a:t>Encopresis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5867400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Corman</a:t>
            </a:r>
            <a:r>
              <a:rPr lang="en-US" dirty="0" smtClean="0"/>
              <a:t>, M.  Colon and Rectal Surgery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Cleveland Clinic Incontinence Score</a:t>
            </a:r>
          </a:p>
          <a:p>
            <a:pPr lvl="1"/>
            <a:r>
              <a:rPr lang="en-US" dirty="0" smtClean="0"/>
              <a:t>Incontinence to flatus, liquid or solid stool, wearing a pad, lifestyle alterations</a:t>
            </a:r>
          </a:p>
          <a:p>
            <a:pPr lvl="1"/>
            <a:r>
              <a:rPr lang="en-US" dirty="0" smtClean="0"/>
              <a:t>0 (perfect continence)- 20 (complete incontinence)</a:t>
            </a:r>
          </a:p>
          <a:p>
            <a:r>
              <a:rPr lang="en-US" dirty="0" smtClean="0"/>
              <a:t>Fecal Incontinence Quality of Life (FIQL)</a:t>
            </a:r>
          </a:p>
          <a:p>
            <a:pPr lvl="1"/>
            <a:r>
              <a:rPr lang="en-US" dirty="0" smtClean="0"/>
              <a:t>29 items considers lifestyle alterations, coping behavior, depression/self-perception, and embarrassment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prevalence of 0.4–18%</a:t>
            </a:r>
          </a:p>
          <a:p>
            <a:r>
              <a:rPr lang="en-US" dirty="0" smtClean="0"/>
              <a:t>3:1 female/male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943600"/>
            <a:ext cx="2711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Nelson et al, JAMA 1995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467600" cy="4525963"/>
          </a:xfrm>
        </p:spPr>
        <p:txBody>
          <a:bodyPr/>
          <a:lstStyle/>
          <a:p>
            <a:r>
              <a:rPr lang="en-US" dirty="0" smtClean="0"/>
              <a:t>Trauma, obstetric </a:t>
            </a:r>
            <a:r>
              <a:rPr lang="en-US" dirty="0" err="1" smtClean="0"/>
              <a:t>hx</a:t>
            </a:r>
            <a:r>
              <a:rPr lang="en-US" dirty="0" smtClean="0"/>
              <a:t>, </a:t>
            </a:r>
            <a:r>
              <a:rPr lang="en-US" dirty="0" err="1" smtClean="0"/>
              <a:t>anorectal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Stool frequency, consistency</a:t>
            </a:r>
          </a:p>
          <a:p>
            <a:r>
              <a:rPr lang="en-US" dirty="0" smtClean="0"/>
              <a:t>Colon cancer screening</a:t>
            </a:r>
          </a:p>
          <a:p>
            <a:endParaRPr lang="en-US" dirty="0" smtClean="0"/>
          </a:p>
          <a:p>
            <a:r>
              <a:rPr lang="en-US" dirty="0" err="1" smtClean="0"/>
              <a:t>Perianal</a:t>
            </a:r>
            <a:r>
              <a:rPr lang="en-US" dirty="0" smtClean="0"/>
              <a:t> exam</a:t>
            </a:r>
          </a:p>
          <a:p>
            <a:r>
              <a:rPr lang="en-US" dirty="0" smtClean="0"/>
              <a:t>Digital exam</a:t>
            </a:r>
          </a:p>
          <a:p>
            <a:r>
              <a:rPr lang="en-US" dirty="0" smtClean="0"/>
              <a:t>Anoscopy</a:t>
            </a:r>
          </a:p>
          <a:p>
            <a:r>
              <a:rPr lang="en-US" dirty="0" err="1" smtClean="0"/>
              <a:t>Proctoscopy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Endoanal</a:t>
            </a:r>
            <a:r>
              <a:rPr lang="en-US" dirty="0" smtClean="0"/>
              <a:t> ultrasound</a:t>
            </a:r>
          </a:p>
          <a:p>
            <a:r>
              <a:rPr lang="en-US" dirty="0" smtClean="0"/>
              <a:t>Anal </a:t>
            </a:r>
            <a:r>
              <a:rPr lang="en-US" dirty="0" err="1" smtClean="0"/>
              <a:t>manometry</a:t>
            </a:r>
            <a:endParaRPr lang="en-US" dirty="0" smtClean="0"/>
          </a:p>
          <a:p>
            <a:r>
              <a:rPr lang="en-US" dirty="0" smtClean="0"/>
              <a:t>Electromyography</a:t>
            </a:r>
          </a:p>
          <a:p>
            <a:r>
              <a:rPr lang="en-US" dirty="0" err="1" smtClean="0"/>
              <a:t>Pudenal</a:t>
            </a:r>
            <a:r>
              <a:rPr lang="en-US" dirty="0" smtClean="0"/>
              <a:t> nerve terminal motor latency</a:t>
            </a:r>
          </a:p>
          <a:p>
            <a:r>
              <a:rPr lang="en-US" dirty="0" err="1" smtClean="0"/>
              <a:t>Defecography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747</TotalTime>
  <Words>691</Words>
  <Application>Microsoft Office PowerPoint</Application>
  <PresentationFormat>On-screen Show (4:3)</PresentationFormat>
  <Paragraphs>132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Fecal Incontinence New Surgical Options</vt:lpstr>
      <vt:lpstr>Disclosures</vt:lpstr>
      <vt:lpstr>Outline</vt:lpstr>
      <vt:lpstr>What is fecal incontinence?</vt:lpstr>
      <vt:lpstr>Etiology</vt:lpstr>
      <vt:lpstr>Scoring Systems</vt:lpstr>
      <vt:lpstr>Epidemiology</vt:lpstr>
      <vt:lpstr>Evaluation</vt:lpstr>
      <vt:lpstr>Additional Testing</vt:lpstr>
      <vt:lpstr>Medical Management</vt:lpstr>
      <vt:lpstr>Surgical Options</vt:lpstr>
      <vt:lpstr>Sphincteroplasty</vt:lpstr>
      <vt:lpstr>Results after Sphincteroplasty</vt:lpstr>
      <vt:lpstr>Solesta</vt:lpstr>
      <vt:lpstr>Solesta Results</vt:lpstr>
      <vt:lpstr>Sacral Nerve Stimulation</vt:lpstr>
      <vt:lpstr>Interstim</vt:lpstr>
      <vt:lpstr>Sacral Nerve Stimulation Results</vt:lpstr>
      <vt:lpstr>Algorithm</vt:lpstr>
      <vt:lpstr>Conclusion</vt:lpstr>
      <vt:lpstr>For more information contact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Fecal incontinence New surgical options</dc:title>
  <dc:creator>Bunko</dc:creator>
  <cp:lastModifiedBy>Vo, Duc (MD)</cp:lastModifiedBy>
  <cp:revision>54</cp:revision>
  <dcterms:created xsi:type="dcterms:W3CDTF">2013-09-23T19:29:27Z</dcterms:created>
  <dcterms:modified xsi:type="dcterms:W3CDTF">2013-11-13T23:16:22Z</dcterms:modified>
</cp:coreProperties>
</file>